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8" r:id="rId4"/>
    <p:sldId id="269" r:id="rId5"/>
    <p:sldId id="270" r:id="rId6"/>
    <p:sldId id="271" r:id="rId7"/>
    <p:sldId id="272" r:id="rId8"/>
    <p:sldId id="257" r:id="rId9"/>
    <p:sldId id="259" r:id="rId10"/>
    <p:sldId id="260" r:id="rId11"/>
    <p:sldId id="261" r:id="rId12"/>
    <p:sldId id="275" r:id="rId13"/>
    <p:sldId id="262" r:id="rId14"/>
    <p:sldId id="263" r:id="rId15"/>
    <p:sldId id="273" r:id="rId16"/>
    <p:sldId id="264" r:id="rId17"/>
    <p:sldId id="265" r:id="rId18"/>
    <p:sldId id="267" r:id="rId1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8" autoAdjust="0"/>
    <p:restoredTop sz="94660"/>
  </p:normalViewPr>
  <p:slideViewPr>
    <p:cSldViewPr>
      <p:cViewPr varScale="1">
        <p:scale>
          <a:sx n="84" d="100"/>
          <a:sy n="84" d="100"/>
        </p:scale>
        <p:origin x="-136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765E-BB9E-4B4A-9186-7DFD265AEE11}" type="datetimeFigureOut">
              <a:rPr lang="hr-HR" smtClean="0"/>
              <a:t>10.11.2014.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CB0A-5A54-4CCF-A301-EEC0BB9203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9252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765E-BB9E-4B4A-9186-7DFD265AEE11}" type="datetimeFigureOut">
              <a:rPr lang="hr-HR" smtClean="0"/>
              <a:t>10.11.2014.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CB0A-5A54-4CCF-A301-EEC0BB9203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430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765E-BB9E-4B4A-9186-7DFD265AEE11}" type="datetimeFigureOut">
              <a:rPr lang="hr-HR" smtClean="0"/>
              <a:t>10.11.2014.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CB0A-5A54-4CCF-A301-EEC0BB9203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009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765E-BB9E-4B4A-9186-7DFD265AEE11}" type="datetimeFigureOut">
              <a:rPr lang="hr-HR" smtClean="0"/>
              <a:t>10.11.2014.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CB0A-5A54-4CCF-A301-EEC0BB9203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2229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765E-BB9E-4B4A-9186-7DFD265AEE11}" type="datetimeFigureOut">
              <a:rPr lang="hr-HR" smtClean="0"/>
              <a:t>10.11.2014.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CB0A-5A54-4CCF-A301-EEC0BB9203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815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765E-BB9E-4B4A-9186-7DFD265AEE11}" type="datetimeFigureOut">
              <a:rPr lang="hr-HR" smtClean="0"/>
              <a:t>10.11.2014.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CB0A-5A54-4CCF-A301-EEC0BB9203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1974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765E-BB9E-4B4A-9186-7DFD265AEE11}" type="datetimeFigureOut">
              <a:rPr lang="hr-HR" smtClean="0"/>
              <a:t>10.11.2014.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CB0A-5A54-4CCF-A301-EEC0BB9203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1499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765E-BB9E-4B4A-9186-7DFD265AEE11}" type="datetimeFigureOut">
              <a:rPr lang="hr-HR" smtClean="0"/>
              <a:t>10.11.2014.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CB0A-5A54-4CCF-A301-EEC0BB9203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871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765E-BB9E-4B4A-9186-7DFD265AEE11}" type="datetimeFigureOut">
              <a:rPr lang="hr-HR" smtClean="0"/>
              <a:t>10.11.2014.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CB0A-5A54-4CCF-A301-EEC0BB9203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562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765E-BB9E-4B4A-9186-7DFD265AEE11}" type="datetimeFigureOut">
              <a:rPr lang="hr-HR" smtClean="0"/>
              <a:t>10.11.2014.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CB0A-5A54-4CCF-A301-EEC0BB9203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5220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765E-BB9E-4B4A-9186-7DFD265AEE11}" type="datetimeFigureOut">
              <a:rPr lang="hr-HR" smtClean="0"/>
              <a:t>10.11.2014.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CB0A-5A54-4CCF-A301-EEC0BB9203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890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B765E-BB9E-4B4A-9186-7DFD265AEE11}" type="datetimeFigureOut">
              <a:rPr lang="hr-HR" smtClean="0"/>
              <a:t>10.11.2014.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1CB0A-5A54-4CCF-A301-EEC0BB9203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85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02624" cy="187220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Djeljivost u skupu cijelih brojeva </a:t>
            </a:r>
            <a:br>
              <a:rPr lang="hr-HR" dirty="0" smtClean="0"/>
            </a:br>
            <a:r>
              <a:rPr lang="hr-HR" dirty="0" smtClean="0"/>
              <a:t>- odabrani zadatci za dodatnu nastavu matematike u OŠ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Marija Crnković, prof.savjetnik</a:t>
            </a:r>
          </a:p>
          <a:p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Gimnazija Andrije Mohorovičića Rijeka</a:t>
            </a:r>
          </a:p>
          <a:p>
            <a:endParaRPr lang="hr-HR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hr-HR" dirty="0" smtClean="0">
                <a:solidFill>
                  <a:srgbClr val="C00000"/>
                </a:solidFill>
              </a:rPr>
              <a:t>Rijeka, 10. studenoga 2014.</a:t>
            </a:r>
            <a:endParaRPr lang="hr-H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93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C00000"/>
                </a:solidFill>
              </a:rPr>
              <a:t>Primjer 3.</a:t>
            </a:r>
            <a:endParaRPr lang="hr-HR" sz="2800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Dokažite da je razlika kvadrata bilo koja dva neparna broja djeljiva s 8.</a:t>
            </a:r>
          </a:p>
        </p:txBody>
      </p:sp>
    </p:spTree>
    <p:extLst>
      <p:ext uri="{BB962C8B-B14F-4D97-AF65-F5344CB8AC3E}">
        <p14:creationId xmlns:p14="http://schemas.microsoft.com/office/powerpoint/2010/main" val="3661097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C00000"/>
                </a:solidFill>
              </a:rPr>
              <a:t>Primjer 4.</a:t>
            </a:r>
            <a:endParaRPr lang="hr-HR" sz="2800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Dokažite da je zbroj kubova triju uzastopnih prirodnih brojeva djeljiva zbrojem tih brojeva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86687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FF0000"/>
                </a:solidFill>
              </a:rPr>
              <a:t>Teoremi o dijeljenju </a:t>
            </a:r>
            <a:endParaRPr lang="hr-HR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r-HR" dirty="0" smtClean="0"/>
                  <a:t>T.1. Za cijeli broj </a:t>
                </a:r>
                <a:r>
                  <a:rPr lang="hr-HR" i="1" dirty="0" smtClean="0"/>
                  <a:t>a</a:t>
                </a:r>
                <a:r>
                  <a:rPr lang="hr-HR" dirty="0" smtClean="0"/>
                  <a:t> i prirodni broj </a:t>
                </a:r>
                <a:r>
                  <a:rPr lang="hr-HR" i="1" dirty="0" smtClean="0"/>
                  <a:t>b</a:t>
                </a:r>
                <a:r>
                  <a:rPr lang="hr-HR" dirty="0" smtClean="0"/>
                  <a:t> postoje cijeli brojevi </a:t>
                </a:r>
                <a:r>
                  <a:rPr lang="hr-HR" i="1" dirty="0" smtClean="0"/>
                  <a:t>q</a:t>
                </a:r>
                <a:r>
                  <a:rPr lang="hr-HR" dirty="0" smtClean="0"/>
                  <a:t> i </a:t>
                </a:r>
                <a:r>
                  <a:rPr lang="hr-HR" i="1" dirty="0" smtClean="0"/>
                  <a:t>r </a:t>
                </a:r>
                <a:r>
                  <a:rPr lang="hr-HR" dirty="0" smtClean="0"/>
                  <a:t>takvi da je</a:t>
                </a:r>
                <a:r>
                  <a:rPr lang="hr-HR" i="1" dirty="0" smtClean="0"/>
                  <a:t> a </a:t>
                </a:r>
                <a:r>
                  <a:rPr lang="hr-HR" dirty="0" smtClean="0"/>
                  <a:t>= </a:t>
                </a:r>
                <a:r>
                  <a:rPr lang="hr-HR" i="1" dirty="0" smtClean="0"/>
                  <a:t>b·q </a:t>
                </a:r>
                <a:r>
                  <a:rPr lang="hr-HR" dirty="0" smtClean="0"/>
                  <a:t>+</a:t>
                </a:r>
                <a:r>
                  <a:rPr lang="hr-HR" i="1" dirty="0" smtClean="0"/>
                  <a:t> r </a:t>
                </a:r>
                <a:r>
                  <a:rPr lang="hr-HR" dirty="0" smtClean="0"/>
                  <a:t>, pri čemu je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/>
                      </a:rPr>
                      <m:t> 0</m:t>
                    </m:r>
                    <m:r>
                      <a:rPr lang="hr-HR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hr-HR" b="0" i="1" smtClean="0">
                        <a:latin typeface="Cambria Math"/>
                        <a:ea typeface="Cambria Math"/>
                      </a:rPr>
                      <m:t>𝑟</m:t>
                    </m:r>
                    <m:r>
                      <a:rPr lang="hr-HR" b="0" i="1" smtClean="0">
                        <a:latin typeface="Cambria Math"/>
                        <a:ea typeface="Cambria Math"/>
                      </a:rPr>
                      <m:t>&lt;</m:t>
                    </m:r>
                    <m:d>
                      <m:dPr>
                        <m:begChr m:val="|"/>
                        <m:endChr m:val="|"/>
                        <m:ctrlPr>
                          <a:rPr lang="hr-HR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hr-HR" dirty="0" smtClean="0"/>
                  <a:t>.</a:t>
                </a:r>
              </a:p>
              <a:p>
                <a:r>
                  <a:rPr lang="hr-HR" dirty="0" smtClean="0"/>
                  <a:t>Ako je </a:t>
                </a:r>
                <a:r>
                  <a:rPr lang="hr-HR" i="1" dirty="0" smtClean="0"/>
                  <a:t>r </a:t>
                </a:r>
                <a:r>
                  <a:rPr lang="hr-HR" dirty="0" smtClean="0"/>
                  <a:t>= 0 , onda je </a:t>
                </a:r>
                <a:r>
                  <a:rPr lang="hr-HR" i="1" dirty="0" smtClean="0"/>
                  <a:t>a</a:t>
                </a:r>
                <a:r>
                  <a:rPr lang="hr-HR" dirty="0" smtClean="0"/>
                  <a:t> djeljiv s </a:t>
                </a:r>
                <a:r>
                  <a:rPr lang="hr-HR" i="1" dirty="0" smtClean="0"/>
                  <a:t>b</a:t>
                </a:r>
                <a:r>
                  <a:rPr lang="hr-HR" dirty="0" smtClean="0"/>
                  <a:t> .</a:t>
                </a:r>
                <a:endParaRPr lang="hr-HR" dirty="0"/>
              </a:p>
              <a:p>
                <a:r>
                  <a:rPr lang="hr-HR" dirty="0" smtClean="0"/>
                  <a:t>T.2. Svaki se cijeli broj </a:t>
                </a:r>
                <a:r>
                  <a:rPr lang="hr-HR" i="1" dirty="0" smtClean="0"/>
                  <a:t>a </a:t>
                </a:r>
                <a:r>
                  <a:rPr lang="hr-HR" dirty="0"/>
                  <a:t>za </a:t>
                </a:r>
                <a:r>
                  <a:rPr lang="hr-HR" dirty="0" smtClean="0"/>
                  <a:t>neki cijeli broj </a:t>
                </a:r>
                <a:r>
                  <a:rPr lang="hr-HR" i="1" dirty="0" smtClean="0"/>
                  <a:t>b </a:t>
                </a:r>
                <a:r>
                  <a:rPr lang="hr-HR" dirty="0" smtClean="0"/>
                  <a:t>može prikazati u jednom od oblika </a:t>
                </a:r>
                <a:r>
                  <a:rPr lang="hr-HR" i="1" dirty="0"/>
                  <a:t>a </a:t>
                </a:r>
                <a:r>
                  <a:rPr lang="hr-HR" dirty="0"/>
                  <a:t>= </a:t>
                </a:r>
                <a:r>
                  <a:rPr lang="hr-HR" i="1" dirty="0"/>
                  <a:t>b·q </a:t>
                </a:r>
                <a:r>
                  <a:rPr lang="hr-HR" i="1" dirty="0" smtClean="0"/>
                  <a:t>,</a:t>
                </a:r>
              </a:p>
              <a:p>
                <a:pPr marL="0" indent="0">
                  <a:buNone/>
                </a:pPr>
                <a:r>
                  <a:rPr lang="hr-HR" i="1" dirty="0"/>
                  <a:t> </a:t>
                </a:r>
                <a:r>
                  <a:rPr lang="hr-HR" i="1" dirty="0" smtClean="0"/>
                  <a:t>   </a:t>
                </a:r>
                <a:r>
                  <a:rPr lang="hr-HR" i="1" dirty="0"/>
                  <a:t>a </a:t>
                </a:r>
                <a:r>
                  <a:rPr lang="hr-HR" dirty="0"/>
                  <a:t>= </a:t>
                </a:r>
                <a:r>
                  <a:rPr lang="hr-HR" i="1" dirty="0"/>
                  <a:t>b·q </a:t>
                </a:r>
                <a:r>
                  <a:rPr lang="hr-HR" dirty="0"/>
                  <a:t>+</a:t>
                </a:r>
                <a:r>
                  <a:rPr lang="hr-HR" i="1" dirty="0"/>
                  <a:t> </a:t>
                </a:r>
                <a:r>
                  <a:rPr lang="hr-HR" dirty="0" smtClean="0"/>
                  <a:t>1,</a:t>
                </a:r>
                <a:r>
                  <a:rPr lang="hr-HR" i="1" dirty="0" smtClean="0"/>
                  <a:t>  </a:t>
                </a:r>
                <a:r>
                  <a:rPr lang="hr-HR" i="1" dirty="0"/>
                  <a:t>a </a:t>
                </a:r>
                <a:r>
                  <a:rPr lang="hr-HR" dirty="0"/>
                  <a:t>= </a:t>
                </a:r>
                <a:r>
                  <a:rPr lang="hr-HR" i="1" dirty="0"/>
                  <a:t>b·q </a:t>
                </a:r>
                <a:r>
                  <a:rPr lang="hr-HR" dirty="0"/>
                  <a:t>+</a:t>
                </a:r>
                <a:r>
                  <a:rPr lang="hr-HR" i="1" dirty="0"/>
                  <a:t> </a:t>
                </a:r>
                <a:r>
                  <a:rPr lang="hr-HR" dirty="0" smtClean="0"/>
                  <a:t>2, … , </a:t>
                </a:r>
                <a:r>
                  <a:rPr lang="hr-HR" i="1" dirty="0" smtClean="0"/>
                  <a:t> </a:t>
                </a:r>
                <a:r>
                  <a:rPr lang="hr-HR" i="1" dirty="0"/>
                  <a:t>a </a:t>
                </a:r>
                <a:r>
                  <a:rPr lang="hr-HR" dirty="0"/>
                  <a:t>= </a:t>
                </a:r>
                <a:r>
                  <a:rPr lang="hr-HR" i="1" dirty="0"/>
                  <a:t>b·q </a:t>
                </a:r>
                <a:r>
                  <a:rPr lang="hr-HR"/>
                  <a:t>+</a:t>
                </a:r>
                <a:r>
                  <a:rPr lang="hr-HR" i="1"/>
                  <a:t> </a:t>
                </a:r>
                <a:r>
                  <a:rPr lang="hr-HR" smtClean="0"/>
                  <a:t>( </a:t>
                </a:r>
                <a:r>
                  <a:rPr lang="hr-HR" i="1" smtClean="0"/>
                  <a:t>b </a:t>
                </a:r>
                <a:r>
                  <a:rPr lang="hr-HR" smtClean="0"/>
                  <a:t>– 1)</a:t>
                </a:r>
                <a:r>
                  <a:rPr lang="hr-HR" i="1" smtClean="0"/>
                  <a:t> </a:t>
                </a:r>
                <a:endParaRPr lang="hr-HR" dirty="0"/>
              </a:p>
            </p:txBody>
          </p:sp>
        </mc:Choice>
        <mc:Fallback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8465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C00000"/>
                </a:solidFill>
              </a:rPr>
              <a:t>Primjer 5a.</a:t>
            </a:r>
            <a:endParaRPr lang="hr-HR" sz="2800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Dobili </a:t>
            </a:r>
            <a:r>
              <a:rPr lang="hr-HR" dirty="0"/>
              <a:t>ste papiriće na kojem je napisan jedan cijeli broj. Odredite njegov ostatak pri dijeljenju s 4. Neka po redu prema ostatku dijeljenja podignu papir ono kod kojih je ostatak dijeljenja 0, 1, </a:t>
            </a:r>
            <a:r>
              <a:rPr lang="hr-HR" dirty="0" err="1"/>
              <a:t>2</a:t>
            </a:r>
            <a:r>
              <a:rPr lang="hr-HR" dirty="0"/>
              <a:t> ,3. Što zaključujete</a:t>
            </a:r>
            <a:r>
              <a:rPr lang="hr-HR" dirty="0" smtClean="0"/>
              <a:t>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2855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C00000"/>
                </a:solidFill>
              </a:rPr>
              <a:t>Primjer 5b.</a:t>
            </a:r>
            <a:endParaRPr lang="hr-HR" sz="2800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Razrežite dobiveni papir na 4 dijela. Neke od tih dijelova razrežite ponovno na četiri dijela, itd. Možete li na ovaj način dobiti 2000 papirića? </a:t>
            </a:r>
          </a:p>
        </p:txBody>
      </p:sp>
    </p:spTree>
    <p:extLst>
      <p:ext uri="{BB962C8B-B14F-4D97-AF65-F5344CB8AC3E}">
        <p14:creationId xmlns:p14="http://schemas.microsoft.com/office/powerpoint/2010/main" val="113427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FF0000"/>
                </a:solidFill>
              </a:rPr>
              <a:t>Primjer 5.b. - rješenje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Pri svakom rezanju nekog papirića na četiri dijela broj papirića se povećava za 3.</a:t>
            </a:r>
          </a:p>
          <a:p>
            <a:pPr marL="0" indent="0">
              <a:buNone/>
            </a:pPr>
            <a:r>
              <a:rPr lang="hr-HR" dirty="0" smtClean="0"/>
              <a:t>U svakom trenutku imamo ukupno 3</a:t>
            </a:r>
            <a:r>
              <a:rPr lang="hr-HR" i="1" dirty="0" smtClean="0"/>
              <a:t>k</a:t>
            </a:r>
            <a:r>
              <a:rPr lang="hr-HR" dirty="0" smtClean="0"/>
              <a:t> + 1 papirić</a:t>
            </a:r>
          </a:p>
          <a:p>
            <a:pPr marL="0" indent="0" algn="ctr">
              <a:buNone/>
            </a:pPr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561" y="3861048"/>
            <a:ext cx="4265538" cy="195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445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C00000"/>
                </a:solidFill>
              </a:rPr>
              <a:t>Primjer 6.</a:t>
            </a:r>
            <a:endParaRPr lang="hr-HR" sz="2800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Neka </a:t>
            </a:r>
            <a:r>
              <a:rPr lang="hr-HR" dirty="0"/>
              <a:t>je </a:t>
            </a:r>
            <a:r>
              <a:rPr lang="hr-HR" i="1" dirty="0"/>
              <a:t>p</a:t>
            </a:r>
            <a:r>
              <a:rPr lang="hr-HR" dirty="0"/>
              <a:t> prost broj veći od 3. Dokažite da njegov kvadrat pri dijeljenju s 24 daje ostatak 1.</a:t>
            </a:r>
          </a:p>
        </p:txBody>
      </p:sp>
    </p:spTree>
    <p:extLst>
      <p:ext uri="{BB962C8B-B14F-4D97-AF65-F5344CB8AC3E}">
        <p14:creationId xmlns:p14="http://schemas.microsoft.com/office/powerpoint/2010/main" val="2023414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C00000"/>
                </a:solidFill>
              </a:rPr>
              <a:t>Primjer 7.</a:t>
            </a:r>
            <a:endParaRPr lang="hr-HR" sz="28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hr-HR" dirty="0"/>
                  <a:t>Dokažite da postoji broj kojem su sve znamenke jedinice, djeljiv s 123.</a:t>
                </a:r>
              </a:p>
              <a:p>
                <a:r>
                  <a:rPr lang="hr-HR" dirty="0"/>
                  <a:t>Ti brojevi su  1, 11, 111, 1111, …,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hr-HR" i="1">
                            <a:latin typeface="Cambria Math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hr-HR" i="1">
                                <a:latin typeface="Cambria Math"/>
                              </a:rPr>
                            </m:ctrlPr>
                          </m:groupChrPr>
                          <m:e>
                            <m:r>
                              <a:rPr lang="hr-HR" i="1">
                                <a:latin typeface="Cambria Math"/>
                              </a:rPr>
                              <m:t>11…1</m:t>
                            </m:r>
                          </m:e>
                        </m:groupChr>
                      </m:e>
                      <m:lim>
                        <m:r>
                          <a:rPr lang="hr-HR" i="1">
                            <a:latin typeface="Cambria Math"/>
                          </a:rPr>
                          <m:t>124 </m:t>
                        </m:r>
                        <m:r>
                          <a:rPr lang="hr-HR" i="1">
                            <a:latin typeface="Cambria Math"/>
                          </a:rPr>
                          <m:t>𝑗𝑒𝑑𝑖𝑛𝑖𝑐𝑒</m:t>
                        </m:r>
                      </m:lim>
                    </m:limLow>
                  </m:oMath>
                </a14:m>
                <a:r>
                  <a:rPr lang="hr-HR" dirty="0"/>
                  <a:t>. </a:t>
                </a:r>
                <a:endParaRPr lang="hr-HR" dirty="0" smtClean="0"/>
              </a:p>
              <a:p>
                <a:pPr marL="0" indent="0">
                  <a:buNone/>
                </a:pPr>
                <a:r>
                  <a:rPr lang="hr-HR" dirty="0" smtClean="0"/>
                  <a:t>Ostatci </a:t>
                </a:r>
                <a:r>
                  <a:rPr lang="hr-HR" dirty="0"/>
                  <a:t>dijeljenja ovih brojeva s 123 su 0, 1, </a:t>
                </a:r>
                <a:r>
                  <a:rPr lang="hr-HR" dirty="0" err="1"/>
                  <a:t>2</a:t>
                </a:r>
                <a:r>
                  <a:rPr lang="hr-HR" dirty="0"/>
                  <a:t>,…122. </a:t>
                </a:r>
                <a:endParaRPr lang="hr-HR" dirty="0" smtClean="0"/>
              </a:p>
              <a:p>
                <a:pPr marL="0" indent="0">
                  <a:buNone/>
                </a:pPr>
                <a:r>
                  <a:rPr lang="hr-HR" dirty="0" smtClean="0"/>
                  <a:t>Kako </a:t>
                </a:r>
                <a:r>
                  <a:rPr lang="hr-HR" dirty="0"/>
                  <a:t>je brojeva 124, a ostataka dijeljenja 123, po Dirichletovom principu neka dva broja od početnih 124 imati će isti ostatak pri dijeljenju s 123. </a:t>
                </a:r>
                <a:endParaRPr lang="hr-HR" dirty="0" smtClean="0"/>
              </a:p>
              <a:p>
                <a:pPr marL="0" indent="0">
                  <a:buNone/>
                </a:pPr>
                <a:r>
                  <a:rPr lang="hr-HR" dirty="0" smtClean="0"/>
                  <a:t>Neka </a:t>
                </a:r>
                <a:r>
                  <a:rPr lang="hr-HR" dirty="0"/>
                  <a:t>su to brojevi: </a:t>
                </a:r>
                <a:endParaRPr lang="hr-HR" dirty="0" smtClean="0"/>
              </a:p>
              <a:p>
                <a:pPr marL="0" indent="0">
                  <a:buNone/>
                </a:pPr>
                <a:r>
                  <a:rPr lang="hr-HR" i="1" dirty="0" smtClean="0"/>
                  <a:t>a </a:t>
                </a:r>
                <a:r>
                  <a:rPr lang="hr-HR" dirty="0" smtClean="0"/>
                  <a:t>=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hr-HR" i="1">
                            <a:latin typeface="Cambria Math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hr-HR" i="1">
                                <a:latin typeface="Cambria Math"/>
                              </a:rPr>
                            </m:ctrlPr>
                          </m:groupChrPr>
                          <m:e>
                            <m:r>
                              <a:rPr lang="hr-HR" i="1">
                                <a:latin typeface="Cambria Math"/>
                              </a:rPr>
                              <m:t>11…</m:t>
                            </m:r>
                          </m:e>
                        </m:groupChr>
                      </m:e>
                      <m:lim>
                        <m:r>
                          <a:rPr lang="hr-HR" i="1">
                            <a:latin typeface="Cambria Math"/>
                          </a:rPr>
                          <m:t>𝑙</m:t>
                        </m:r>
                      </m:lim>
                    </m:limLow>
                    <m:limLow>
                      <m:limLowPr>
                        <m:ctrlPr>
                          <a:rPr lang="hr-HR" i="1">
                            <a:latin typeface="Cambria Math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hr-HR" i="1">
                                <a:latin typeface="Cambria Math"/>
                              </a:rPr>
                            </m:ctrlPr>
                          </m:groupChrPr>
                          <m:e>
                            <m:r>
                              <a:rPr lang="hr-HR" i="1">
                                <a:latin typeface="Cambria Math"/>
                              </a:rPr>
                              <m:t>11…1</m:t>
                            </m:r>
                          </m:e>
                        </m:groupChr>
                      </m:e>
                      <m:lim>
                        <m:r>
                          <a:rPr lang="hr-HR" i="1">
                            <a:latin typeface="Cambria Math"/>
                          </a:rPr>
                          <m:t>𝑘</m:t>
                        </m:r>
                      </m:lim>
                    </m:limLow>
                  </m:oMath>
                </a14:m>
                <a:r>
                  <a:rPr lang="hr-HR" dirty="0"/>
                  <a:t>   i   </a:t>
                </a:r>
                <a:r>
                  <a:rPr lang="hr-HR" i="1" dirty="0" err="1"/>
                  <a:t>b</a:t>
                </a:r>
                <a:r>
                  <a:rPr lang="hr-HR" i="1" dirty="0"/>
                  <a:t> </a:t>
                </a:r>
                <a:r>
                  <a:rPr lang="hr-HR" dirty="0"/>
                  <a:t>=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hr-HR" i="1">
                            <a:latin typeface="Cambria Math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hr-HR" i="1">
                                <a:latin typeface="Cambria Math"/>
                              </a:rPr>
                            </m:ctrlPr>
                          </m:groupChrPr>
                          <m:e>
                            <m:r>
                              <a:rPr lang="hr-HR" i="1">
                                <a:latin typeface="Cambria Math"/>
                              </a:rPr>
                              <m:t>11…1</m:t>
                            </m:r>
                          </m:e>
                        </m:groupChr>
                      </m:e>
                      <m:lim>
                        <m:r>
                          <a:rPr lang="hr-HR" i="1">
                            <a:latin typeface="Cambria Math"/>
                          </a:rPr>
                          <m:t>𝑘</m:t>
                        </m:r>
                      </m:lim>
                    </m:limLow>
                  </m:oMath>
                </a14:m>
                <a:r>
                  <a:rPr lang="hr-HR" dirty="0"/>
                  <a:t>   , a odatle je </a:t>
                </a:r>
                <a:endParaRPr lang="hr-HR" dirty="0" smtClean="0"/>
              </a:p>
              <a:p>
                <a:pPr marL="0" indent="0">
                  <a:buNone/>
                </a:pPr>
                <a:r>
                  <a:rPr lang="hr-HR" i="1" dirty="0" smtClean="0"/>
                  <a:t>a </a:t>
                </a:r>
                <a:r>
                  <a:rPr lang="hr-HR" dirty="0"/>
                  <a:t>- </a:t>
                </a:r>
                <a:r>
                  <a:rPr lang="hr-HR" i="1" dirty="0"/>
                  <a:t>b </a:t>
                </a:r>
                <a:r>
                  <a:rPr lang="hr-HR" dirty="0"/>
                  <a:t>= 11…100…0 = 11…1·10</a:t>
                </a:r>
                <a:r>
                  <a:rPr lang="hr-HR" i="1" baseline="30000" dirty="0"/>
                  <a:t>k</a:t>
                </a:r>
                <a:r>
                  <a:rPr lang="hr-HR" dirty="0"/>
                  <a:t> . </a:t>
                </a:r>
                <a:endParaRPr lang="hr-HR" dirty="0" smtClean="0"/>
              </a:p>
              <a:p>
                <a:pPr marL="0" indent="0">
                  <a:buNone/>
                </a:pPr>
                <a:r>
                  <a:rPr lang="hr-HR" dirty="0" smtClean="0"/>
                  <a:t>Kako </a:t>
                </a:r>
                <a:r>
                  <a:rPr lang="hr-HR" dirty="0"/>
                  <a:t>123 dijeli razliku </a:t>
                </a:r>
                <a:r>
                  <a:rPr lang="hr-HR" i="1" dirty="0"/>
                  <a:t>a </a:t>
                </a:r>
                <a:r>
                  <a:rPr lang="hr-HR" dirty="0"/>
                  <a:t>– </a:t>
                </a:r>
                <a:r>
                  <a:rPr lang="hr-HR" i="1" dirty="0"/>
                  <a:t>b</a:t>
                </a:r>
                <a:r>
                  <a:rPr lang="hr-HR" dirty="0"/>
                  <a:t> , a nije djelitelj broja10</a:t>
                </a:r>
                <a:r>
                  <a:rPr lang="hr-HR" i="1" baseline="30000" dirty="0"/>
                  <a:t>k</a:t>
                </a:r>
                <a:r>
                  <a:rPr lang="hr-HR" dirty="0"/>
                  <a:t>, zaključujemo da  123 dijeli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hr-HR" i="1">
                            <a:latin typeface="Cambria Math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hr-HR" i="1">
                                <a:latin typeface="Cambria Math"/>
                              </a:rPr>
                            </m:ctrlPr>
                          </m:groupChrPr>
                          <m:e>
                            <m:r>
                              <a:rPr lang="hr-HR" i="1">
                                <a:latin typeface="Cambria Math"/>
                              </a:rPr>
                              <m:t>11…1</m:t>
                            </m:r>
                          </m:e>
                        </m:groupChr>
                      </m:e>
                      <m:lim>
                        <m:r>
                          <a:rPr lang="hr-HR" i="1">
                            <a:latin typeface="Cambria Math"/>
                          </a:rPr>
                          <m:t>𝑙</m:t>
                        </m:r>
                      </m:lim>
                    </m:limLow>
                  </m:oMath>
                </a14:m>
                <a:r>
                  <a:rPr lang="hr-HR" dirty="0"/>
                  <a:t> . </a:t>
                </a:r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2156" b="-27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5447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C00000"/>
                </a:solidFill>
              </a:rPr>
              <a:t>Primjer 9.</a:t>
            </a:r>
            <a:endParaRPr lang="hr-HR" sz="2800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Neka su </a:t>
            </a:r>
            <a:r>
              <a:rPr lang="hr-HR" i="1" dirty="0"/>
              <a:t>p</a:t>
            </a:r>
            <a:r>
              <a:rPr lang="hr-HR" dirty="0"/>
              <a:t> i </a:t>
            </a:r>
            <a:r>
              <a:rPr lang="hr-HR" i="1" dirty="0"/>
              <a:t>q</a:t>
            </a:r>
            <a:r>
              <a:rPr lang="hr-HR" dirty="0"/>
              <a:t> različiti neparni prosti brojevi. Dokažite da je broj ( </a:t>
            </a:r>
            <a:r>
              <a:rPr lang="hr-HR" i="1" dirty="0" err="1"/>
              <a:t>pq</a:t>
            </a:r>
            <a:r>
              <a:rPr lang="hr-HR" dirty="0"/>
              <a:t> +1)</a:t>
            </a:r>
            <a:r>
              <a:rPr lang="hr-HR" baseline="30000" dirty="0"/>
              <a:t>4</a:t>
            </a:r>
            <a:r>
              <a:rPr lang="hr-HR" dirty="0"/>
              <a:t> -1 ima barem četiri različita prosta djelitelja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r>
              <a:rPr lang="hr-HR" dirty="0" smtClean="0"/>
              <a:t>	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37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FF0000"/>
                </a:solidFill>
              </a:rPr>
              <a:t>Literatura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endParaRPr lang="hr-HR" dirty="0" smtClean="0"/>
          </a:p>
          <a:p>
            <a:pPr lvl="0"/>
            <a:r>
              <a:rPr lang="hr-HR" sz="5800" dirty="0" smtClean="0"/>
              <a:t>Franco </a:t>
            </a:r>
            <a:r>
              <a:rPr lang="hr-HR" sz="5800" dirty="0" err="1"/>
              <a:t>Conti</a:t>
            </a:r>
            <a:r>
              <a:rPr lang="hr-HR" sz="5800" dirty="0"/>
              <a:t>, </a:t>
            </a:r>
            <a:r>
              <a:rPr lang="hr-HR" sz="5800" dirty="0" err="1"/>
              <a:t>Michele</a:t>
            </a:r>
            <a:r>
              <a:rPr lang="hr-HR" sz="5800" dirty="0"/>
              <a:t> </a:t>
            </a:r>
            <a:r>
              <a:rPr lang="hr-HR" sz="5800" dirty="0" err="1"/>
              <a:t>Brasanti</a:t>
            </a:r>
            <a:r>
              <a:rPr lang="hr-HR" sz="5800" dirty="0"/>
              <a:t>, </a:t>
            </a:r>
            <a:r>
              <a:rPr lang="hr-HR" sz="5800" dirty="0" err="1"/>
              <a:t>Tullio</a:t>
            </a:r>
            <a:r>
              <a:rPr lang="hr-HR" sz="5800" dirty="0"/>
              <a:t> </a:t>
            </a:r>
            <a:r>
              <a:rPr lang="hr-HR" sz="5800" dirty="0" err="1"/>
              <a:t>Franzoni</a:t>
            </a:r>
            <a:r>
              <a:rPr lang="hr-HR" sz="5800" dirty="0"/>
              <a:t> </a:t>
            </a:r>
            <a:endParaRPr lang="hr-HR" sz="5800" dirty="0" smtClean="0"/>
          </a:p>
          <a:p>
            <a:pPr marL="0" lvl="0" indent="0">
              <a:buNone/>
            </a:pPr>
            <a:r>
              <a:rPr lang="hr-HR" sz="5800" dirty="0"/>
              <a:t> </a:t>
            </a:r>
            <a:r>
              <a:rPr lang="hr-HR" sz="5800" dirty="0" smtClean="0"/>
              <a:t>   - </a:t>
            </a:r>
            <a:r>
              <a:rPr lang="hr-HR" sz="5800" dirty="0"/>
              <a:t>LE OLIMPIADI DELLLE MATEMATICA</a:t>
            </a:r>
          </a:p>
          <a:p>
            <a:pPr lvl="0"/>
            <a:r>
              <a:rPr lang="hr-HR" sz="5800" dirty="0"/>
              <a:t>B. Dragović, P. Mlađenović, S. Ognjanović - Pripremni zadaci za matematička natjecanja</a:t>
            </a:r>
          </a:p>
          <a:p>
            <a:pPr lvl="0"/>
            <a:r>
              <a:rPr lang="hr-HR" sz="5800" dirty="0"/>
              <a:t>MFL</a:t>
            </a:r>
          </a:p>
          <a:p>
            <a:pPr lvl="0"/>
            <a:r>
              <a:rPr lang="hr-HR" sz="5800" dirty="0"/>
              <a:t>B. Dakić, N. Elezović – Matematika 1, udžbenik i zbirka zadataka iz matematike za 1. razred prirodoslovno-matematičke gimnazije</a:t>
            </a:r>
          </a:p>
          <a:p>
            <a:pPr lvl="0"/>
            <a:r>
              <a:rPr lang="hr-HR" sz="5800" dirty="0"/>
              <a:t>Zadatci s školskog/gradskog, </a:t>
            </a:r>
            <a:r>
              <a:rPr lang="hr-HR" sz="5800" dirty="0" smtClean="0"/>
              <a:t>županijskog, regionalnog </a:t>
            </a:r>
            <a:r>
              <a:rPr lang="hr-HR" sz="5800" dirty="0"/>
              <a:t>i državnog natjecanja iz matematike </a:t>
            </a:r>
          </a:p>
          <a:p>
            <a:pPr marL="0" indent="0">
              <a:buNone/>
            </a:pPr>
            <a:r>
              <a:rPr lang="hr-HR" sz="4100" dirty="0"/>
              <a:t> 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456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dirty="0" smtClean="0">
                <a:solidFill>
                  <a:srgbClr val="FF0000"/>
                </a:solidFill>
              </a:rPr>
              <a:t>Definicija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Za </a:t>
            </a:r>
            <a:r>
              <a:rPr lang="hr-HR" dirty="0"/>
              <a:t>cijeli broj </a:t>
            </a:r>
            <a:r>
              <a:rPr lang="hr-HR" i="1" dirty="0"/>
              <a:t>a</a:t>
            </a:r>
            <a:r>
              <a:rPr lang="hr-HR" dirty="0"/>
              <a:t> kažemo da je djeljiv s </a:t>
            </a:r>
            <a:r>
              <a:rPr lang="hr-HR" dirty="0" smtClean="0"/>
              <a:t>cijelim brojem </a:t>
            </a:r>
            <a:r>
              <a:rPr lang="hr-HR" i="1" dirty="0"/>
              <a:t>b</a:t>
            </a:r>
            <a:r>
              <a:rPr lang="hr-HR" dirty="0"/>
              <a:t>, , ako postoji cijeli broj </a:t>
            </a:r>
            <a:r>
              <a:rPr lang="hr-HR" i="1" dirty="0"/>
              <a:t>k</a:t>
            </a:r>
            <a:r>
              <a:rPr lang="hr-HR" dirty="0"/>
              <a:t> tako  </a:t>
            </a:r>
          </a:p>
          <a:p>
            <a:pPr marL="0" indent="0">
              <a:buNone/>
            </a:pPr>
            <a:r>
              <a:rPr lang="hr-HR" dirty="0" smtClean="0"/>
              <a:t>da </a:t>
            </a:r>
            <a:r>
              <a:rPr lang="hr-HR" dirty="0"/>
              <a:t>vrijedi </a:t>
            </a:r>
            <a:r>
              <a:rPr lang="hr-HR" i="1" dirty="0" smtClean="0"/>
              <a:t>a = k·b</a:t>
            </a:r>
            <a:r>
              <a:rPr lang="hr-HR" dirty="0" smtClean="0"/>
              <a:t>. </a:t>
            </a:r>
          </a:p>
          <a:p>
            <a:pPr marL="0" indent="0" algn="ctr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i="1" dirty="0" smtClean="0"/>
              <a:t>a</a:t>
            </a:r>
            <a:r>
              <a:rPr lang="hr-HR" dirty="0" smtClean="0"/>
              <a:t>… višekratnik broja </a:t>
            </a:r>
            <a:r>
              <a:rPr lang="hr-HR" i="1" dirty="0" smtClean="0"/>
              <a:t>b</a:t>
            </a:r>
            <a:endParaRPr lang="hr-HR" dirty="0" smtClean="0"/>
          </a:p>
          <a:p>
            <a:pPr marL="0" indent="0">
              <a:buNone/>
            </a:pPr>
            <a:r>
              <a:rPr lang="hr-HR" i="1" dirty="0" smtClean="0"/>
              <a:t>b … </a:t>
            </a:r>
            <a:r>
              <a:rPr lang="hr-HR" dirty="0" smtClean="0"/>
              <a:t>djelitelj ( mjera ) broja </a:t>
            </a:r>
            <a:r>
              <a:rPr lang="hr-HR" i="1" dirty="0" smtClean="0"/>
              <a:t>a</a:t>
            </a:r>
            <a:endParaRPr lang="hr-HR" i="1" dirty="0"/>
          </a:p>
          <a:p>
            <a:pPr marL="0" indent="0">
              <a:buNone/>
            </a:pPr>
            <a:r>
              <a:rPr lang="hr-HR" i="1" dirty="0" smtClean="0"/>
              <a:t>k</a:t>
            </a:r>
            <a:r>
              <a:rPr lang="hr-HR" dirty="0" smtClean="0"/>
              <a:t> … količnik </a:t>
            </a:r>
            <a:r>
              <a:rPr lang="hr-HR" dirty="0"/>
              <a:t>( kvocijent ) brojeva </a:t>
            </a:r>
            <a:r>
              <a:rPr lang="hr-HR" i="1" dirty="0"/>
              <a:t>a</a:t>
            </a:r>
            <a:r>
              <a:rPr lang="hr-HR" dirty="0"/>
              <a:t> i </a:t>
            </a:r>
            <a:r>
              <a:rPr lang="hr-HR" i="1" dirty="0"/>
              <a:t>b</a:t>
            </a:r>
            <a:r>
              <a:rPr lang="hr-HR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793992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FF0000"/>
                </a:solidFill>
              </a:rPr>
              <a:t>Poučci o djeljivosti</a:t>
            </a:r>
            <a:endParaRPr lang="hr-HR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hr-HR" dirty="0" smtClean="0"/>
                  <a:t>Neka su a,b,c </a:t>
                </a:r>
                <a:r>
                  <a:rPr lang="el-GR" dirty="0" smtClean="0"/>
                  <a:t>ϵ</a:t>
                </a:r>
                <a:r>
                  <a:rPr lang="hr-HR" dirty="0"/>
                  <a:t> </a:t>
                </a:r>
                <a:r>
                  <a:rPr lang="hr-HR" dirty="0" smtClean="0"/>
                  <a:t>Z i m,n </a:t>
                </a:r>
                <a:r>
                  <a:rPr lang="el-GR" dirty="0"/>
                  <a:t>ϵ</a:t>
                </a:r>
                <a:r>
                  <a:rPr lang="hr-HR" dirty="0"/>
                  <a:t> </a:t>
                </a:r>
                <a:r>
                  <a:rPr lang="hr-HR" dirty="0" smtClean="0"/>
                  <a:t>Z\{0} .</a:t>
                </a:r>
              </a:p>
              <a:p>
                <a:pPr marL="0" indent="0">
                  <a:buNone/>
                </a:pPr>
                <a:r>
                  <a:rPr lang="hr-HR" dirty="0" smtClean="0"/>
                  <a:t>P.1. Ako m|a i m|b, onda m|(a</a:t>
                </a:r>
                <a14:m>
                  <m:oMath xmlns:m="http://schemas.openxmlformats.org/officeDocument/2006/math">
                    <m:r>
                      <a:rPr lang="hr-HR" i="1" smtClean="0">
                        <a:latin typeface="Cambria Math"/>
                        <a:ea typeface="Cambria Math"/>
                      </a:rPr>
                      <m:t>±</m:t>
                    </m:r>
                  </m:oMath>
                </a14:m>
                <a:r>
                  <a:rPr lang="hr-HR" dirty="0" smtClean="0"/>
                  <a:t>b) . </a:t>
                </a:r>
              </a:p>
              <a:p>
                <a:pPr marL="0" indent="0">
                  <a:buNone/>
                </a:pPr>
                <a:r>
                  <a:rPr lang="hr-HR" dirty="0"/>
                  <a:t> </a:t>
                </a:r>
                <a:r>
                  <a:rPr lang="hr-HR" dirty="0" smtClean="0"/>
                  <a:t>      ( djeljivost zbroja i razlike )</a:t>
                </a:r>
              </a:p>
              <a:p>
                <a:pPr marL="0" indent="0">
                  <a:buNone/>
                </a:pPr>
                <a:r>
                  <a:rPr lang="hr-HR" dirty="0" smtClean="0"/>
                  <a:t>P.2. Ako m|(a+b+c</a:t>
                </a:r>
                <a:r>
                  <a:rPr lang="hr-HR" dirty="0"/>
                  <a:t>) </a:t>
                </a:r>
                <a:r>
                  <a:rPr lang="hr-HR" dirty="0" smtClean="0"/>
                  <a:t>i m|a i m|b, onda m|c .</a:t>
                </a:r>
              </a:p>
              <a:p>
                <a:pPr marL="0" indent="0">
                  <a:buNone/>
                </a:pPr>
                <a:r>
                  <a:rPr lang="hr-HR" dirty="0" smtClean="0"/>
                  <a:t>P.3. Ako </a:t>
                </a:r>
                <a:r>
                  <a:rPr lang="hr-HR" dirty="0"/>
                  <a:t>m|a i </a:t>
                </a:r>
                <a:r>
                  <a:rPr lang="hr-HR" dirty="0" smtClean="0"/>
                  <a:t>n|b , onda je </a:t>
                </a:r>
                <a:r>
                  <a:rPr lang="hr-HR" dirty="0" err="1" smtClean="0"/>
                  <a:t>mn</a:t>
                </a:r>
                <a:r>
                  <a:rPr lang="hr-HR" dirty="0" smtClean="0"/>
                  <a:t>|</a:t>
                </a:r>
                <a:r>
                  <a:rPr lang="hr-HR" dirty="0" err="1" smtClean="0"/>
                  <a:t>ab</a:t>
                </a:r>
                <a:r>
                  <a:rPr lang="hr-HR" dirty="0" smtClean="0"/>
                  <a:t> .</a:t>
                </a:r>
              </a:p>
              <a:p>
                <a:pPr marL="0" indent="0">
                  <a:buNone/>
                </a:pPr>
                <a:r>
                  <a:rPr lang="hr-HR" dirty="0"/>
                  <a:t> </a:t>
                </a:r>
                <a:r>
                  <a:rPr lang="hr-HR" dirty="0" smtClean="0"/>
                  <a:t>      ( djeljivost umnoška )</a:t>
                </a:r>
              </a:p>
              <a:p>
                <a:pPr marL="0" indent="0">
                  <a:buNone/>
                </a:pPr>
                <a:r>
                  <a:rPr lang="hr-HR" dirty="0" smtClean="0"/>
                  <a:t>P.4. Ako m|n i n|a , onda m|a .</a:t>
                </a:r>
              </a:p>
              <a:p>
                <a:pPr marL="0" indent="0">
                  <a:buNone/>
                </a:pPr>
                <a:r>
                  <a:rPr lang="hr-HR" dirty="0"/>
                  <a:t> </a:t>
                </a:r>
                <a:r>
                  <a:rPr lang="hr-HR" dirty="0" smtClean="0"/>
                  <a:t>      ( tranzitivnost )</a:t>
                </a:r>
                <a:endParaRPr lang="hr-HR" dirty="0"/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283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980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FF0000"/>
                </a:solidFill>
              </a:rPr>
              <a:t>Iz P.3. slijedi .</a:t>
            </a:r>
            <a:endParaRPr lang="hr-HR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hr-HR" dirty="0" smtClean="0"/>
              </a:p>
              <a:p>
                <a:pPr marL="0" indent="0">
                  <a:buNone/>
                </a:pPr>
                <a:r>
                  <a:rPr lang="hr-HR" dirty="0"/>
                  <a:t> </a:t>
                </a:r>
                <a:r>
                  <a:rPr lang="hr-HR" dirty="0" smtClean="0"/>
                  <a:t>          1. Ako m|a, onda je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hr-HR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hr-HR" dirty="0" smtClean="0"/>
                  <a:t>|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hr-HR" b="0" i="1" dirty="0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hr-HR" b="0" i="1" dirty="0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hr-HR" dirty="0" smtClean="0"/>
                  <a:t>.</a:t>
                </a:r>
              </a:p>
              <a:p>
                <a:pPr marL="0" indent="0">
                  <a:buNone/>
                </a:pPr>
                <a:r>
                  <a:rPr lang="hr-HR" dirty="0" smtClean="0"/>
                  <a:t>           </a:t>
                </a:r>
              </a:p>
              <a:p>
                <a:pPr marL="0" indent="0">
                  <a:buNone/>
                </a:pPr>
                <a:r>
                  <a:rPr lang="hr-HR" dirty="0"/>
                  <a:t> </a:t>
                </a:r>
                <a:r>
                  <a:rPr lang="hr-HR" dirty="0" smtClean="0"/>
                  <a:t>         2. Ako je u nekom umnošku bar jedan od   </a:t>
                </a:r>
              </a:p>
              <a:p>
                <a:pPr marL="0" indent="0">
                  <a:buNone/>
                </a:pPr>
                <a:r>
                  <a:rPr lang="hr-HR" dirty="0"/>
                  <a:t> </a:t>
                </a:r>
                <a:r>
                  <a:rPr lang="hr-HR" dirty="0" smtClean="0"/>
                  <a:t>          brojeva djeljiv s m, onda je s m djeljiv i </a:t>
                </a:r>
              </a:p>
              <a:p>
                <a:pPr marL="0" indent="0">
                  <a:buNone/>
                </a:pPr>
                <a:r>
                  <a:rPr lang="hr-HR" dirty="0"/>
                  <a:t> </a:t>
                </a:r>
                <a:r>
                  <a:rPr lang="hr-HR" dirty="0" smtClean="0"/>
                  <a:t>           sam umnožak.</a:t>
                </a:r>
                <a:endParaRPr lang="hr-HR" dirty="0"/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r="-37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69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>
                <a:solidFill>
                  <a:srgbClr val="FF0000"/>
                </a:solidFill>
              </a:rPr>
              <a:t>Pravila ( kriteriji )  djeljivosti</a:t>
            </a:r>
            <a:r>
              <a:rPr lang="hr-HR" sz="2800" dirty="0"/>
              <a:t/>
            </a:r>
            <a:br>
              <a:rPr lang="hr-HR" sz="2800" dirty="0"/>
            </a:br>
            <a:r>
              <a:rPr lang="hr-HR" sz="2800" dirty="0" smtClean="0">
                <a:solidFill>
                  <a:srgbClr val="FF0000"/>
                </a:solidFill>
              </a:rPr>
              <a:t>s 2, 5, 10, 4 i 25</a:t>
            </a:r>
            <a:endParaRPr lang="hr-HR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hr-HR" sz="2800" dirty="0" smtClean="0"/>
                  <a:t>Prirodni broj</a:t>
                </a:r>
                <a:r>
                  <a:rPr lang="hr-HR" sz="2800" i="1" dirty="0" smtClean="0"/>
                  <a:t> </a:t>
                </a:r>
                <a14:m>
                  <m:oMath xmlns:m="http://schemas.openxmlformats.org/officeDocument/2006/math">
                    <m:r>
                      <a:rPr lang="hr-HR" sz="2800" i="1" smtClean="0">
                        <a:latin typeface="Cambria Math"/>
                      </a:rPr>
                      <m:t> </m:t>
                    </m:r>
                    <m:r>
                      <a:rPr lang="hr-HR" sz="2800" b="0" i="1" smtClean="0">
                        <a:latin typeface="Cambria Math"/>
                      </a:rPr>
                      <m:t>𝑛</m:t>
                    </m:r>
                    <m:r>
                      <a:rPr lang="hr-HR" sz="2800" b="0" i="1" smtClean="0">
                        <a:latin typeface="Cambria Math"/>
                      </a:rPr>
                      <m:t>=</m:t>
                    </m:r>
                    <m:acc>
                      <m:accPr>
                        <m:chr m:val="̅"/>
                        <m:ctrlPr>
                          <a:rPr lang="hr-HR" sz="28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hr-HR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sz="2800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hr-HR" sz="2800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hr-HR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sz="2800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hr-HR" sz="2800" i="1">
                                <a:latin typeface="Cambria Math"/>
                              </a:rPr>
                              <m:t>𝑘</m:t>
                            </m:r>
                            <m:r>
                              <a:rPr lang="hr-HR" sz="2800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hr-HR" sz="2800" i="1">
                            <a:latin typeface="Cambria Math"/>
                          </a:rPr>
                          <m:t>…</m:t>
                        </m:r>
                        <m:sSub>
                          <m:sSubPr>
                            <m:ctrlPr>
                              <a:rPr lang="hr-HR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sz="2800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hr-HR" sz="28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hr-HR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sz="2800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hr-HR" sz="28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hr-HR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sz="2800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hr-HR" sz="28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acc>
                    <m:r>
                      <a:rPr lang="hr-HR" sz="2800" i="1">
                        <a:latin typeface="Cambria Math"/>
                      </a:rPr>
                      <m:t>  </m:t>
                    </m:r>
                  </m:oMath>
                </a14:m>
                <a:r>
                  <a:rPr lang="hr-HR" sz="2800" dirty="0"/>
                  <a:t>u dekadskom </a:t>
                </a:r>
                <a:r>
                  <a:rPr lang="hr-HR" sz="2800" dirty="0" smtClean="0"/>
                  <a:t>sustavu prikazujemo u obliku </a:t>
                </a:r>
                <a:r>
                  <a:rPr lang="hr-HR" sz="2800" dirty="0"/>
                  <a:t>u obliku 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hr-HR" sz="2800" i="1">
                        <a:latin typeface="Cambria Math"/>
                      </a:rPr>
                      <m:t>𝑛</m:t>
                    </m:r>
                    <m:r>
                      <a:rPr lang="hr-HR" sz="28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hr-H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hr-HR" sz="28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r-HR" sz="2800" i="1">
                            <a:latin typeface="Cambria Math"/>
                          </a:rPr>
                          <m:t>𝑘</m:t>
                        </m:r>
                      </m:sub>
                    </m:sSub>
                    <m:sSup>
                      <m:sSupPr>
                        <m:ctrlPr>
                          <a:rPr lang="hr-HR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hr-HR" sz="28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hr-HR" sz="2800" i="1"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hr-HR" sz="28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hr-H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hr-HR" sz="28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r-HR" sz="2800" i="1">
                            <a:latin typeface="Cambria Math"/>
                          </a:rPr>
                          <m:t>𝑘</m:t>
                        </m:r>
                        <m:r>
                          <a:rPr lang="hr-HR" sz="2800" i="1">
                            <a:latin typeface="Cambria Math"/>
                          </a:rPr>
                          <m:t>−1</m:t>
                        </m:r>
                      </m:sub>
                    </m:sSub>
                    <m:sSup>
                      <m:sSupPr>
                        <m:ctrlPr>
                          <a:rPr lang="hr-HR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hr-HR" sz="28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hr-HR" sz="2800" i="1">
                            <a:latin typeface="Cambria Math"/>
                          </a:rPr>
                          <m:t>𝑘</m:t>
                        </m:r>
                        <m:r>
                          <a:rPr lang="hr-HR" sz="2800" i="1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hr-HR" sz="2800" i="1">
                        <a:latin typeface="Cambria Math"/>
                      </a:rPr>
                      <m:t>+…+</m:t>
                    </m:r>
                    <m:sSub>
                      <m:sSubPr>
                        <m:ctrlPr>
                          <a:rPr lang="hr-H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hr-HR" sz="28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r-HR" sz="2800" i="1">
                            <a:latin typeface="Cambria Math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hr-HR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hr-HR" sz="28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hr-HR" sz="28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hr-HR" sz="28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hr-H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hr-HR" sz="28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r-HR" sz="28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hr-HR" sz="2800" i="1">
                        <a:latin typeface="Cambria Math"/>
                      </a:rPr>
                      <m:t>10+</m:t>
                    </m:r>
                    <m:sSub>
                      <m:sSubPr>
                        <m:ctrlPr>
                          <a:rPr lang="hr-H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hr-HR" sz="28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r-HR" sz="28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hr-HR" sz="2800" dirty="0"/>
                  <a:t> </a:t>
                </a:r>
                <a:r>
                  <a:rPr lang="hr-HR" sz="2800" dirty="0" smtClean="0"/>
                  <a:t>, </a:t>
                </a:r>
                <a14:m>
                  <m:oMath xmlns:m="http://schemas.openxmlformats.org/officeDocument/2006/math">
                    <m:r>
                      <a:rPr lang="hr-HR" sz="2800" i="1">
                        <a:latin typeface="Cambria Math"/>
                      </a:rPr>
                      <m:t>0≤</m:t>
                    </m:r>
                    <m:sSub>
                      <m:sSubPr>
                        <m:ctrlPr>
                          <a:rPr lang="hr-H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hr-HR" sz="28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r-HR" sz="2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hr-HR" sz="2800" i="1">
                        <a:latin typeface="Cambria Math"/>
                      </a:rPr>
                      <m:t>≤9,</m:t>
                    </m:r>
                    <m:r>
                      <a:rPr lang="hr-HR" sz="2800" i="1">
                        <a:latin typeface="Cambria Math"/>
                      </a:rPr>
                      <m:t>𝑖</m:t>
                    </m:r>
                    <m:r>
                      <a:rPr lang="hr-HR" sz="2800" i="1">
                        <a:latin typeface="Cambria Math"/>
                      </a:rPr>
                      <m:t>=0,1,2,…,</m:t>
                    </m:r>
                    <m:r>
                      <a:rPr lang="hr-HR" sz="2800" i="1">
                        <a:latin typeface="Cambria Math"/>
                      </a:rPr>
                      <m:t>𝑘</m:t>
                    </m:r>
                  </m:oMath>
                </a14:m>
                <a:endParaRPr lang="hr-HR" sz="2800" dirty="0" smtClean="0"/>
              </a:p>
              <a:p>
                <a14:m>
                  <m:oMath xmlns:m="http://schemas.openxmlformats.org/officeDocument/2006/math">
                    <m:r>
                      <a:rPr lang="hr-HR" sz="2800" b="0" i="1" smtClean="0">
                        <a:latin typeface="Cambria Math"/>
                      </a:rPr>
                      <m:t>𝑛</m:t>
                    </m:r>
                    <m:r>
                      <a:rPr lang="hr-HR" sz="2800" b="0" i="1" smtClean="0">
                        <a:latin typeface="Cambria Math"/>
                      </a:rPr>
                      <m:t>=10</m:t>
                    </m:r>
                    <m:r>
                      <a:rPr lang="hr-HR" sz="2800" b="0" i="1" smtClean="0">
                        <a:latin typeface="Cambria Math"/>
                      </a:rPr>
                      <m:t>𝐴</m:t>
                    </m:r>
                    <m:r>
                      <a:rPr lang="hr-HR" sz="2800" b="0" i="1" smtClean="0">
                        <a:latin typeface="Cambria Math"/>
                      </a:rPr>
                      <m:t>+ </m:t>
                    </m:r>
                    <m:sSub>
                      <m:sSubPr>
                        <m:ctrlPr>
                          <a:rPr lang="hr-HR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r-HR" sz="28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r-HR" sz="28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hr-HR" sz="2800" dirty="0" smtClean="0"/>
                  <a:t> ,</a:t>
                </a:r>
                <a:r>
                  <a:rPr lang="hr-HR" sz="2800" dirty="0"/>
                  <a:t> </a:t>
                </a:r>
                <a14:m>
                  <m:oMath xmlns:m="http://schemas.openxmlformats.org/officeDocument/2006/math">
                    <m:r>
                      <a:rPr lang="hr-HR" sz="2800" b="0" i="1" smtClean="0">
                        <a:latin typeface="Cambria Math"/>
                      </a:rPr>
                      <m:t>𝐴</m:t>
                    </m:r>
                    <m:r>
                      <a:rPr lang="hr-HR" sz="2800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hr-HR" sz="2800" i="1">
                        <a:latin typeface="Cambria Math"/>
                        <a:ea typeface="Cambria Math"/>
                      </a:rPr>
                      <m:t>𝑁</m:t>
                    </m:r>
                    <m:r>
                      <a:rPr lang="hr-HR" sz="2800" i="1">
                        <a:latin typeface="Cambria Math"/>
                        <a:ea typeface="Cambria Math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hr-HR" sz="28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hr-HR" sz="2800" i="1">
                            <a:latin typeface="Cambria Math"/>
                            <a:ea typeface="Cambria Math"/>
                          </a:rPr>
                          <m:t>0</m:t>
                        </m:r>
                      </m:e>
                    </m:d>
                  </m:oMath>
                </a14:m>
                <a:r>
                  <a:rPr lang="hr-HR" sz="2800" dirty="0" smtClean="0"/>
                  <a:t> , </a:t>
                </a:r>
                <a14:m>
                  <m:oMath xmlns:m="http://schemas.openxmlformats.org/officeDocument/2006/math">
                    <m:r>
                      <a:rPr lang="hr-HR" sz="2800" i="1">
                        <a:latin typeface="Cambria Math"/>
                      </a:rPr>
                      <m:t>0≤</m:t>
                    </m:r>
                    <m:sSub>
                      <m:sSubPr>
                        <m:ctrlPr>
                          <a:rPr lang="hr-H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hr-HR" sz="28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r-HR" sz="2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hr-HR" sz="2800" i="1">
                        <a:latin typeface="Cambria Math"/>
                      </a:rPr>
                      <m:t>≤9</m:t>
                    </m:r>
                  </m:oMath>
                </a14:m>
                <a:r>
                  <a:rPr lang="hr-HR" sz="2800" dirty="0" smtClean="0"/>
                  <a:t> i 2|10 </a:t>
                </a:r>
                <a14:m>
                  <m:oMath xmlns:m="http://schemas.openxmlformats.org/officeDocument/2006/math">
                    <m:groupChr>
                      <m:groupChrPr>
                        <m:chr m:val="⇒"/>
                        <m:pos m:val="top"/>
                        <m:ctrlPr>
                          <a:rPr lang="hr-HR" sz="2800" i="1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1"/>
                          </m:rPr>
                          <a:rPr lang="hr-HR" sz="2800" i="1">
                            <a:latin typeface="Cambria Math"/>
                          </a:rPr>
                          <m:t>𝑃</m:t>
                        </m:r>
                        <m:r>
                          <a:rPr lang="hr-HR" sz="2800" i="1">
                            <a:latin typeface="Cambria Math"/>
                          </a:rPr>
                          <m:t>.3.</m:t>
                        </m:r>
                      </m:e>
                    </m:groupChr>
                  </m:oMath>
                </a14:m>
                <a:r>
                  <a:rPr lang="hr-HR" sz="2800" dirty="0" smtClean="0"/>
                  <a:t>2|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8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r-HR" sz="2800" b="0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r-HR" sz="2800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hr-HR" sz="2800" dirty="0" smtClean="0"/>
              </a:p>
              <a:p>
                <a:pPr marL="0" indent="0">
                  <a:buNone/>
                </a:pPr>
                <a:r>
                  <a:rPr lang="hr-HR" sz="2800" dirty="0" smtClean="0"/>
                  <a:t>( odnosno 5|10 </a:t>
                </a:r>
                <a14:m>
                  <m:oMath xmlns:m="http://schemas.openxmlformats.org/officeDocument/2006/math">
                    <m:groupChr>
                      <m:groupChrPr>
                        <m:chr m:val="⇒"/>
                        <m:pos m:val="top"/>
                        <m:ctrlPr>
                          <a:rPr lang="hr-HR" sz="2800" i="1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1"/>
                          </m:rPr>
                          <a:rPr lang="hr-HR" sz="2800" i="1">
                            <a:latin typeface="Cambria Math"/>
                          </a:rPr>
                          <m:t>𝑃</m:t>
                        </m:r>
                        <m:r>
                          <a:rPr lang="hr-HR" sz="2800" i="1">
                            <a:latin typeface="Cambria Math"/>
                          </a:rPr>
                          <m:t>.3.</m:t>
                        </m:r>
                      </m:e>
                    </m:groupChr>
                  </m:oMath>
                </a14:m>
                <a:r>
                  <a:rPr lang="hr-HR" sz="2800" dirty="0" smtClean="0"/>
                  <a:t>5</a:t>
                </a:r>
                <a:r>
                  <a:rPr lang="hr-HR" sz="2800" dirty="0"/>
                  <a:t>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8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hr-HR" sz="2800" i="1" dirty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r-HR" sz="2800" i="1" dirty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hr-HR" sz="2800" dirty="0" smtClean="0"/>
                  <a:t>  , tj. 10|</a:t>
                </a:r>
                <a:r>
                  <a:rPr lang="hr-HR" sz="2800" dirty="0" err="1" smtClean="0"/>
                  <a:t>10</a:t>
                </a:r>
                <a:r>
                  <a:rPr lang="hr-HR" sz="2800" dirty="0" smtClean="0"/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⇒"/>
                        <m:pos m:val="top"/>
                        <m:ctrlPr>
                          <a:rPr lang="hr-HR" sz="2800" i="1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1"/>
                          </m:rPr>
                          <a:rPr lang="hr-HR" sz="2800" i="1">
                            <a:latin typeface="Cambria Math"/>
                          </a:rPr>
                          <m:t>𝑃</m:t>
                        </m:r>
                        <m:r>
                          <a:rPr lang="hr-HR" sz="2800" i="1">
                            <a:latin typeface="Cambria Math"/>
                          </a:rPr>
                          <m:t>.3.</m:t>
                        </m:r>
                      </m:e>
                    </m:groupChr>
                    <m:r>
                      <a:rPr lang="hr-HR" sz="2800" b="0" i="0" smtClean="0">
                        <a:latin typeface="Cambria Math"/>
                      </a:rPr>
                      <m:t>10</m:t>
                    </m:r>
                  </m:oMath>
                </a14:m>
                <a:r>
                  <a:rPr lang="hr-HR" sz="2800" dirty="0"/>
                  <a:t>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8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hr-HR" sz="2800" i="1" dirty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r-HR" sz="2800" i="1" dirty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hr-HR" sz="2800" dirty="0" smtClean="0"/>
                  <a:t> )</a:t>
                </a:r>
                <a:endParaRPr lang="hr-HR" sz="2800" dirty="0"/>
              </a:p>
              <a:p>
                <a14:m>
                  <m:oMath xmlns:m="http://schemas.openxmlformats.org/officeDocument/2006/math">
                    <m:r>
                      <a:rPr lang="hr-HR" sz="2800" b="0" i="1" smtClean="0">
                        <a:latin typeface="Cambria Math"/>
                      </a:rPr>
                      <m:t>𝑛</m:t>
                    </m:r>
                    <m:r>
                      <a:rPr lang="hr-HR" sz="2800" i="1">
                        <a:latin typeface="Cambria Math"/>
                      </a:rPr>
                      <m:t>=</m:t>
                    </m:r>
                    <m:r>
                      <a:rPr lang="hr-HR" sz="2800" b="0" i="1" smtClean="0">
                        <a:latin typeface="Cambria Math"/>
                      </a:rPr>
                      <m:t>100</m:t>
                    </m:r>
                    <m:r>
                      <a:rPr lang="hr-HR" sz="2800" b="0" i="1" smtClean="0">
                        <a:latin typeface="Cambria Math"/>
                      </a:rPr>
                      <m:t>𝐵</m:t>
                    </m:r>
                    <m:r>
                      <a:rPr lang="hr-HR" sz="2800" b="0" i="1" smtClean="0">
                        <a:latin typeface="Cambria Math"/>
                      </a:rPr>
                      <m:t>+</m:t>
                    </m:r>
                    <m:acc>
                      <m:accPr>
                        <m:chr m:val="̅"/>
                        <m:ctrlPr>
                          <a:rPr lang="hr-HR" sz="28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hr-HR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sz="2800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hr-HR" sz="28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hr-HR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sz="2800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hr-HR" sz="28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acc>
                    <m:r>
                      <a:rPr lang="hr-HR" sz="2800" i="1">
                        <a:latin typeface="Cambria Math"/>
                      </a:rPr>
                      <m:t> </m:t>
                    </m:r>
                    <m:r>
                      <a:rPr lang="hr-HR" sz="2800" b="0" i="1" smtClean="0">
                        <a:latin typeface="Cambria Math"/>
                      </a:rPr>
                      <m:t>, </m:t>
                    </m:r>
                    <m:r>
                      <a:rPr lang="hr-HR" sz="2800" b="0" i="1" smtClean="0">
                        <a:latin typeface="Cambria Math"/>
                      </a:rPr>
                      <m:t>𝐵</m:t>
                    </m:r>
                    <m:r>
                      <a:rPr lang="hr-HR" sz="28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hr-HR" sz="2800" b="0" i="1" smtClean="0">
                        <a:latin typeface="Cambria Math"/>
                        <a:ea typeface="Cambria Math"/>
                      </a:rPr>
                      <m:t>𝑁</m:t>
                    </m:r>
                    <m:r>
                      <a:rPr lang="hr-HR" sz="2800" b="0" i="1" smtClean="0">
                        <a:latin typeface="Cambria Math"/>
                        <a:ea typeface="Cambria Math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hr-HR" sz="28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hr-HR" sz="28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e>
                    </m:d>
                  </m:oMath>
                </a14:m>
                <a:r>
                  <a:rPr lang="hr-HR" sz="2800" dirty="0" smtClean="0"/>
                  <a:t> i 4|100 </a:t>
                </a:r>
                <a14:m>
                  <m:oMath xmlns:m="http://schemas.openxmlformats.org/officeDocument/2006/math">
                    <m:groupChr>
                      <m:groupChrPr>
                        <m:chr m:val="⇒"/>
                        <m:pos m:val="top"/>
                        <m:ctrlPr>
                          <a:rPr lang="hr-HR" sz="2800" i="1" smtClean="0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1"/>
                          </m:rPr>
                          <a:rPr lang="hr-HR" sz="2800" b="0" i="1" smtClean="0">
                            <a:latin typeface="Cambria Math"/>
                          </a:rPr>
                          <m:t>𝑃</m:t>
                        </m:r>
                        <m:r>
                          <a:rPr lang="hr-HR" sz="2800" b="0" i="1" smtClean="0">
                            <a:latin typeface="Cambria Math"/>
                          </a:rPr>
                          <m:t>.3.</m:t>
                        </m:r>
                      </m:e>
                    </m:groupChr>
                  </m:oMath>
                </a14:m>
                <a:r>
                  <a:rPr lang="hr-HR" sz="2800" dirty="0" smtClean="0"/>
                  <a:t>4|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r-HR" sz="28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hr-HR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sz="2800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hr-HR" sz="28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hr-HR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sz="2800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hr-HR" sz="28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acc>
                    <m:r>
                      <a:rPr lang="hr-HR" sz="2800" i="1">
                        <a:latin typeface="Cambria Math"/>
                      </a:rPr>
                      <m:t> </m:t>
                    </m:r>
                  </m:oMath>
                </a14:m>
                <a:endParaRPr lang="hr-HR" sz="2800" dirty="0" smtClean="0"/>
              </a:p>
              <a:p>
                <a:pPr marL="0" indent="0">
                  <a:buNone/>
                </a:pPr>
                <a:r>
                  <a:rPr lang="hr-HR" sz="2800" dirty="0" smtClean="0"/>
                  <a:t>( odnosno 25|100 </a:t>
                </a:r>
                <a14:m>
                  <m:oMath xmlns:m="http://schemas.openxmlformats.org/officeDocument/2006/math">
                    <m:groupChr>
                      <m:groupChrPr>
                        <m:chr m:val="⇒"/>
                        <m:pos m:val="top"/>
                        <m:ctrlPr>
                          <a:rPr lang="hr-HR" sz="2800" i="1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1"/>
                          </m:rPr>
                          <a:rPr lang="hr-HR" sz="2800" i="1">
                            <a:latin typeface="Cambria Math"/>
                          </a:rPr>
                          <m:t>𝑃</m:t>
                        </m:r>
                        <m:r>
                          <a:rPr lang="hr-HR" sz="2800" i="1">
                            <a:latin typeface="Cambria Math"/>
                          </a:rPr>
                          <m:t>.3.</m:t>
                        </m:r>
                      </m:e>
                    </m:groupChr>
                  </m:oMath>
                </a14:m>
                <a:r>
                  <a:rPr lang="hr-HR" sz="2800" dirty="0" smtClean="0"/>
                  <a:t>25</a:t>
                </a:r>
                <a:r>
                  <a:rPr lang="hr-HR" sz="2800" dirty="0"/>
                  <a:t>|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r-HR" sz="28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hr-HR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sz="2800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hr-HR" sz="28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hr-HR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sz="2800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hr-HR" sz="28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acc>
                    <m:r>
                      <a:rPr lang="hr-HR" sz="2800" i="1">
                        <a:latin typeface="Cambria Math"/>
                      </a:rPr>
                      <m:t> </m:t>
                    </m:r>
                  </m:oMath>
                </a14:m>
                <a:r>
                  <a:rPr lang="hr-HR" sz="2800" dirty="0" smtClean="0"/>
                  <a:t> )</a:t>
                </a:r>
                <a:endParaRPr lang="hr-HR" sz="2800" dirty="0"/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156" r="-667" b="-148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712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FF0000"/>
                </a:solidFill>
              </a:rPr>
              <a:t>Pravila djeljivosti s 8 i 125</a:t>
            </a:r>
            <a:endParaRPr lang="hr-HR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hr-HR" i="1" smtClean="0">
                        <a:latin typeface="Cambria Math"/>
                      </a:rPr>
                      <m:t>𝑛</m:t>
                    </m:r>
                    <m:r>
                      <a:rPr lang="hr-HR" i="1">
                        <a:latin typeface="Cambria Math"/>
                      </a:rPr>
                      <m:t>=100</m:t>
                    </m:r>
                    <m:r>
                      <a:rPr lang="hr-HR" b="0" i="1" smtClean="0">
                        <a:latin typeface="Cambria Math"/>
                      </a:rPr>
                      <m:t>0</m:t>
                    </m:r>
                    <m:r>
                      <a:rPr lang="hr-HR" b="0" i="1" smtClean="0">
                        <a:latin typeface="Cambria Math"/>
                      </a:rPr>
                      <m:t>𝐶</m:t>
                    </m:r>
                    <m:r>
                      <a:rPr lang="hr-HR" i="1">
                        <a:latin typeface="Cambria Math"/>
                      </a:rPr>
                      <m:t>+</m:t>
                    </m:r>
                    <m:acc>
                      <m:accPr>
                        <m:chr m:val="̅"/>
                        <m:ctrlPr>
                          <a:rPr lang="hr-HR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hr-H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hr-HR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hr-HR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hr-HR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hr-H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hr-HR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acc>
                    <m:r>
                      <a:rPr lang="hr-HR" i="1">
                        <a:latin typeface="Cambria Math"/>
                      </a:rPr>
                      <m:t> , </m:t>
                    </m:r>
                    <m:r>
                      <a:rPr lang="hr-HR" b="0" i="1" smtClean="0">
                        <a:latin typeface="Cambria Math"/>
                      </a:rPr>
                      <m:t>𝐶</m:t>
                    </m:r>
                    <m:r>
                      <a:rPr lang="hr-HR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hr-HR" i="1">
                        <a:latin typeface="Cambria Math"/>
                        <a:ea typeface="Cambria Math"/>
                      </a:rPr>
                      <m:t>𝑁</m:t>
                    </m:r>
                    <m:r>
                      <a:rPr lang="hr-HR" i="1">
                        <a:latin typeface="Cambria Math"/>
                        <a:ea typeface="Cambria Math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hr-HR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hr-HR" i="1">
                            <a:latin typeface="Cambria Math"/>
                            <a:ea typeface="Cambria Math"/>
                          </a:rPr>
                          <m:t>0</m:t>
                        </m:r>
                      </m:e>
                    </m:d>
                  </m:oMath>
                </a14:m>
                <a:r>
                  <a:rPr lang="hr-HR" dirty="0"/>
                  <a:t> i </a:t>
                </a:r>
                <a:r>
                  <a:rPr lang="hr-HR" dirty="0" smtClean="0"/>
                  <a:t>8|1000 </a:t>
                </a:r>
                <a14:m>
                  <m:oMath xmlns:m="http://schemas.openxmlformats.org/officeDocument/2006/math">
                    <m:groupChr>
                      <m:groupChrPr>
                        <m:chr m:val="⇒"/>
                        <m:pos m:val="top"/>
                        <m:ctrlPr>
                          <a:rPr lang="hr-HR" i="1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1"/>
                          </m:rPr>
                          <a:rPr lang="hr-HR" i="1">
                            <a:latin typeface="Cambria Math"/>
                          </a:rPr>
                          <m:t>𝑃</m:t>
                        </m:r>
                        <m:r>
                          <a:rPr lang="hr-HR" i="1">
                            <a:latin typeface="Cambria Math"/>
                          </a:rPr>
                          <m:t>.3.</m:t>
                        </m:r>
                      </m:e>
                    </m:groupChr>
                  </m:oMath>
                </a14:m>
                <a:r>
                  <a:rPr lang="hr-HR" dirty="0" smtClean="0"/>
                  <a:t>8|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r-HR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hr-H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hr-HR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hr-H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hr-HR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hr-H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hr-HR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acc>
                  </m:oMath>
                </a14:m>
                <a:endParaRPr lang="hr-HR" dirty="0"/>
              </a:p>
              <a:p>
                <a:pPr marL="0" indent="0">
                  <a:buNone/>
                </a:pPr>
                <a:r>
                  <a:rPr lang="hr-HR" dirty="0"/>
                  <a:t>( odnosno </a:t>
                </a:r>
                <a:r>
                  <a:rPr lang="hr-HR" dirty="0" smtClean="0"/>
                  <a:t>125|1000 </a:t>
                </a:r>
                <a14:m>
                  <m:oMath xmlns:m="http://schemas.openxmlformats.org/officeDocument/2006/math">
                    <m:groupChr>
                      <m:groupChrPr>
                        <m:chr m:val="⇒"/>
                        <m:pos m:val="top"/>
                        <m:ctrlPr>
                          <a:rPr lang="hr-HR" i="1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1"/>
                          </m:rPr>
                          <a:rPr lang="hr-HR" i="1">
                            <a:latin typeface="Cambria Math"/>
                          </a:rPr>
                          <m:t>𝑃</m:t>
                        </m:r>
                        <m:r>
                          <a:rPr lang="hr-HR" i="1">
                            <a:latin typeface="Cambria Math"/>
                          </a:rPr>
                          <m:t>.3.</m:t>
                        </m:r>
                      </m:e>
                    </m:groupChr>
                  </m:oMath>
                </a14:m>
                <a:r>
                  <a:rPr lang="hr-HR" dirty="0" smtClean="0"/>
                  <a:t>1</a:t>
                </a:r>
                <a:r>
                  <a:rPr lang="hr-HR" dirty="0"/>
                  <a:t>25</a:t>
                </a:r>
                <a:r>
                  <a:rPr lang="hr-HR" dirty="0" smtClean="0"/>
                  <a:t>|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r-HR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hr-H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hr-HR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hr-H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hr-HR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hr-H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hr-HR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acc>
                  </m:oMath>
                </a14:m>
                <a:r>
                  <a:rPr lang="hr-HR" dirty="0" smtClean="0"/>
                  <a:t> )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r-HR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hr-H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hr-HR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hr-H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hr-HR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hr-H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hr-HR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acc>
                    <m:r>
                      <a:rPr lang="hr-HR" b="0" i="1" smtClean="0">
                        <a:latin typeface="Cambria Math"/>
                      </a:rPr>
                      <m:t>=100</m:t>
                    </m:r>
                    <m:sSub>
                      <m:sSubPr>
                        <m:ctrlPr>
                          <a:rPr lang="hr-H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r-H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hr-HR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hr-H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/>
                          </a:rPr>
                          <m:t>10</m:t>
                        </m:r>
                        <m:r>
                          <a:rPr lang="hr-HR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r-H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hr-HR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hr-H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r-HR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hr-HR" dirty="0" smtClean="0"/>
              </a:p>
              <a:p>
                <a:pPr marL="0" indent="0">
                  <a:buNone/>
                </a:pPr>
                <a:r>
                  <a:rPr lang="hr-HR" dirty="0"/>
                  <a:t> </a:t>
                </a:r>
                <a:r>
                  <a:rPr lang="hr-HR" dirty="0" smtClean="0"/>
                  <a:t>                  = </a:t>
                </a:r>
                <a14:m>
                  <m:oMath xmlns:m="http://schemas.openxmlformats.org/officeDocument/2006/math">
                    <m:r>
                      <a:rPr lang="hr-HR" i="1" dirty="0" smtClean="0">
                        <a:latin typeface="Cambria Math"/>
                      </a:rPr>
                      <m:t>9</m:t>
                    </m:r>
                    <m:r>
                      <a:rPr lang="hr-HR" b="0" i="1" dirty="0" smtClean="0">
                        <a:latin typeface="Cambria Math"/>
                      </a:rPr>
                      <m:t>6</m:t>
                    </m:r>
                    <m:sSub>
                      <m:sSubPr>
                        <m:ctrlPr>
                          <a:rPr lang="hr-HR" i="1">
                            <a:latin typeface="Cambria Math"/>
                          </a:rPr>
                        </m:ctrlPr>
                      </m:sSubPr>
                      <m:e>
                        <m:r>
                          <a:rPr lang="hr-HR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r-HR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hr-HR" b="0" i="1" smtClean="0">
                        <a:latin typeface="Cambria Math"/>
                      </a:rPr>
                      <m:t>+8</m:t>
                    </m:r>
                    <m:sSub>
                      <m:sSubPr>
                        <m:ctrlPr>
                          <a:rPr lang="hr-H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r-H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hr-HR" b="0" i="1" smtClean="0">
                        <a:latin typeface="Cambria Math"/>
                      </a:rPr>
                      <m:t>+4</m:t>
                    </m:r>
                    <m:sSub>
                      <m:sSubPr>
                        <m:ctrlPr>
                          <a:rPr lang="hr-H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r-H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hr-HR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hr-HR" i="1">
                            <a:latin typeface="Cambria Math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/>
                          </a:rPr>
                          <m:t>2</m:t>
                        </m:r>
                        <m:r>
                          <a:rPr lang="hr-HR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r-HR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hr-HR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hr-HR" i="1">
                            <a:latin typeface="Cambria Math"/>
                          </a:rPr>
                        </m:ctrlPr>
                      </m:sSubPr>
                      <m:e>
                        <m:r>
                          <a:rPr lang="hr-HR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r-HR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hr-HR" dirty="0"/>
              </a:p>
              <a:p>
                <a:pPr marL="0" indent="0">
                  <a:buNone/>
                </a:pPr>
                <a:r>
                  <a:rPr lang="hr-HR" dirty="0" smtClean="0"/>
                  <a:t>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latin typeface="Cambria Math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/>
                          </a:rPr>
                          <m:t>=8(12</m:t>
                        </m:r>
                        <m:r>
                          <a:rPr lang="hr-HR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r-HR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hr-HR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hr-HR" i="1">
                            <a:latin typeface="Cambria Math"/>
                          </a:rPr>
                        </m:ctrlPr>
                      </m:sSubPr>
                      <m:e>
                        <m:r>
                          <a:rPr lang="hr-HR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r-HR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hr-HR" b="0" i="1" smtClean="0">
                        <a:latin typeface="Cambria Math"/>
                      </a:rPr>
                      <m:t>)</m:t>
                    </m:r>
                    <m:r>
                      <a:rPr lang="hr-HR" i="1">
                        <a:latin typeface="Cambria Math"/>
                      </a:rPr>
                      <m:t>+4</m:t>
                    </m:r>
                    <m:sSub>
                      <m:sSubPr>
                        <m:ctrlPr>
                          <a:rPr lang="hr-HR" i="1">
                            <a:latin typeface="Cambria Math"/>
                          </a:rPr>
                        </m:ctrlPr>
                      </m:sSubPr>
                      <m:e>
                        <m:r>
                          <a:rPr lang="hr-HR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r-HR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hr-HR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hr-HR" i="1">
                            <a:latin typeface="Cambria Math"/>
                          </a:rPr>
                        </m:ctrlPr>
                      </m:sSubPr>
                      <m:e>
                        <m:r>
                          <a:rPr lang="hr-HR" i="1">
                            <a:latin typeface="Cambria Math"/>
                          </a:rPr>
                          <m:t>2</m:t>
                        </m:r>
                        <m:r>
                          <a:rPr lang="hr-HR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r-HR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hr-HR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hr-HR" i="1">
                            <a:latin typeface="Cambria Math"/>
                          </a:rPr>
                        </m:ctrlPr>
                      </m:sSubPr>
                      <m:e>
                        <m:r>
                          <a:rPr lang="hr-HR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r-HR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hr-HR" dirty="0" smtClean="0"/>
              </a:p>
              <a:p>
                <a:pPr marL="0" indent="0">
                  <a:buNone/>
                </a:pPr>
                <a:r>
                  <a:rPr lang="hr-HR" dirty="0" smtClean="0"/>
                  <a:t>8|n </a:t>
                </a:r>
                <a14:m>
                  <m:oMath xmlns:m="http://schemas.openxmlformats.org/officeDocument/2006/math">
                    <m:groupChr>
                      <m:groupChrPr>
                        <m:chr m:val="⇔"/>
                        <m:pos m:val="top"/>
                        <m:ctrlPr>
                          <a:rPr lang="hr-HR" i="1" smtClean="0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1"/>
                          </m:rPr>
                          <a:rPr lang="hr-HR" b="0" i="1" smtClean="0">
                            <a:latin typeface="Cambria Math"/>
                          </a:rPr>
                          <m:t>𝑃</m:t>
                        </m:r>
                        <m:r>
                          <a:rPr lang="hr-HR" b="0" i="1" smtClean="0">
                            <a:latin typeface="Cambria Math"/>
                          </a:rPr>
                          <m:t>.3.</m:t>
                        </m:r>
                      </m:e>
                    </m:groupChr>
                  </m:oMath>
                </a14:m>
                <a:r>
                  <a:rPr lang="hr-HR" dirty="0" smtClean="0"/>
                  <a:t> </a:t>
                </a:r>
                <a14:m>
                  <m:oMath xmlns:m="http://schemas.openxmlformats.org/officeDocument/2006/math">
                    <m:r>
                      <a:rPr lang="hr-HR" b="0" i="0" smtClean="0">
                        <a:latin typeface="Cambria Math"/>
                      </a:rPr>
                      <m:t>8</m:t>
                    </m:r>
                    <m:r>
                      <a:rPr lang="hr-HR" b="0" i="1" smtClean="0">
                        <a:latin typeface="Cambria Math"/>
                      </a:rPr>
                      <m:t>|</m:t>
                    </m:r>
                    <m:r>
                      <a:rPr lang="hr-HR" i="1">
                        <a:latin typeface="Cambria Math"/>
                      </a:rPr>
                      <m:t>4</m:t>
                    </m:r>
                    <m:sSub>
                      <m:sSubPr>
                        <m:ctrlPr>
                          <a:rPr lang="hr-HR" i="1">
                            <a:latin typeface="Cambria Math"/>
                          </a:rPr>
                        </m:ctrlPr>
                      </m:sSubPr>
                      <m:e>
                        <m:r>
                          <a:rPr lang="hr-HR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r-HR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hr-HR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hr-HR" i="1">
                            <a:latin typeface="Cambria Math"/>
                          </a:rPr>
                        </m:ctrlPr>
                      </m:sSubPr>
                      <m:e>
                        <m:r>
                          <a:rPr lang="hr-HR" i="1">
                            <a:latin typeface="Cambria Math"/>
                          </a:rPr>
                          <m:t>2</m:t>
                        </m:r>
                        <m:r>
                          <a:rPr lang="hr-HR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r-HR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hr-HR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hr-HR" i="1">
                            <a:latin typeface="Cambria Math"/>
                          </a:rPr>
                        </m:ctrlPr>
                      </m:sSubPr>
                      <m:e>
                        <m:r>
                          <a:rPr lang="hr-HR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r-HR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257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dirty="0" smtClean="0">
                <a:solidFill>
                  <a:srgbClr val="C00000"/>
                </a:solidFill>
              </a:rPr>
              <a:t>Primjer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sz="2800" dirty="0" smtClean="0">
                <a:solidFill>
                  <a:srgbClr val="C00000"/>
                </a:solidFill>
              </a:rPr>
              <a:t>1</a:t>
            </a:r>
            <a:r>
              <a:rPr lang="hr-HR" dirty="0" smtClean="0">
                <a:solidFill>
                  <a:srgbClr val="C00000"/>
                </a:solidFill>
              </a:rPr>
              <a:t>.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sz="2000" dirty="0"/>
          </a:p>
          <a:p>
            <a:pPr marL="0" indent="0">
              <a:buNone/>
            </a:pPr>
            <a:r>
              <a:rPr lang="hr-HR" sz="2800" dirty="0" smtClean="0"/>
              <a:t>      Zadan je </a:t>
            </a:r>
            <a:r>
              <a:rPr lang="hr-HR" sz="2800" dirty="0"/>
              <a:t>sedmeroznamenkasti broj 9 835 412</a:t>
            </a:r>
            <a:r>
              <a:rPr lang="hr-HR" sz="2800" dirty="0" smtClean="0"/>
              <a:t>.</a:t>
            </a:r>
          </a:p>
          <a:p>
            <a:pPr marL="0" indent="0">
              <a:buNone/>
            </a:pPr>
            <a:endParaRPr lang="hr-HR" sz="2800" dirty="0"/>
          </a:p>
          <a:p>
            <a:pPr marL="0" indent="0">
              <a:buNone/>
            </a:pPr>
            <a:r>
              <a:rPr lang="hr-HR" sz="2800" dirty="0" smtClean="0"/>
              <a:t>a</a:t>
            </a:r>
            <a:r>
              <a:rPr lang="hr-HR" sz="2800" dirty="0"/>
              <a:t>) U zapisu tog broja treba izostaviti jednu znamenku da se dobije šesteroznamenkasti broj djeljiv s 9.</a:t>
            </a:r>
          </a:p>
          <a:p>
            <a:endParaRPr lang="hr-HR" sz="2800" dirty="0" smtClean="0"/>
          </a:p>
          <a:p>
            <a:pPr marL="0" indent="0">
              <a:buNone/>
            </a:pPr>
            <a:r>
              <a:rPr lang="hr-HR" sz="2800" dirty="0" smtClean="0"/>
              <a:t>b</a:t>
            </a:r>
            <a:r>
              <a:rPr lang="hr-HR" sz="2800" dirty="0"/>
              <a:t>) U dobivenom šesteroznamenkastom broju znamenku jedinice </a:t>
            </a:r>
            <a:r>
              <a:rPr lang="hr-HR" sz="2800" dirty="0" smtClean="0"/>
              <a:t>zamijenite </a:t>
            </a:r>
            <a:r>
              <a:rPr lang="hr-HR" sz="2800" dirty="0"/>
              <a:t>novom znamenkom tako da broj bude djeljiv s 15</a:t>
            </a:r>
            <a:r>
              <a:rPr lang="hr-HR" sz="2800" dirty="0" smtClean="0"/>
              <a:t>.</a:t>
            </a:r>
            <a:r>
              <a:rPr lang="hr-H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140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C00000"/>
                </a:solidFill>
              </a:rPr>
              <a:t>Primjer</a:t>
            </a:r>
            <a:r>
              <a:rPr lang="hr-HR" sz="2800" dirty="0" smtClean="0"/>
              <a:t> </a:t>
            </a:r>
            <a:r>
              <a:rPr lang="hr-HR" sz="2800" dirty="0" smtClean="0">
                <a:solidFill>
                  <a:srgbClr val="C00000"/>
                </a:solidFill>
              </a:rPr>
              <a:t>2. </a:t>
            </a:r>
            <a:endParaRPr lang="hr-HR" sz="2800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Neki </a:t>
            </a:r>
            <a:r>
              <a:rPr lang="hr-HR" dirty="0"/>
              <a:t>troznamenkasti broj 21 je put veći od zbroja svojih znamenaka. Dokažite da je taj broj djeljiv brojem 9. Odredite taj broj. </a:t>
            </a:r>
          </a:p>
        </p:txBody>
      </p:sp>
    </p:spTree>
    <p:extLst>
      <p:ext uri="{BB962C8B-B14F-4D97-AF65-F5344CB8AC3E}">
        <p14:creationId xmlns:p14="http://schemas.microsoft.com/office/powerpoint/2010/main" val="336493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163</TotalTime>
  <Words>1179</Words>
  <Application>Microsoft Office PowerPoint</Application>
  <PresentationFormat>Prikaz na zaslonu (4:3)</PresentationFormat>
  <Paragraphs>93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19" baseType="lpstr">
      <vt:lpstr>Tema sustava Office</vt:lpstr>
      <vt:lpstr>Djeljivost u skupu cijelih brojeva  - odabrani zadatci za dodatnu nastavu matematike u OŠ</vt:lpstr>
      <vt:lpstr>Literatura</vt:lpstr>
      <vt:lpstr>Definicija</vt:lpstr>
      <vt:lpstr>Poučci o djeljivosti</vt:lpstr>
      <vt:lpstr>Iz P.3. slijedi .</vt:lpstr>
      <vt:lpstr>Pravila ( kriteriji )  djeljivosti s 2, 5, 10, 4 i 25</vt:lpstr>
      <vt:lpstr>Pravila djeljivosti s 8 i 125</vt:lpstr>
      <vt:lpstr>Primjer 1. </vt:lpstr>
      <vt:lpstr>Primjer 2. </vt:lpstr>
      <vt:lpstr>Primjer 3.</vt:lpstr>
      <vt:lpstr>Primjer 4.</vt:lpstr>
      <vt:lpstr>Teoremi o dijeljenju </vt:lpstr>
      <vt:lpstr>Primjer 5a.</vt:lpstr>
      <vt:lpstr>Primjer 5b.</vt:lpstr>
      <vt:lpstr>Primjer 5.b. - rješenje</vt:lpstr>
      <vt:lpstr>Primjer 6.</vt:lpstr>
      <vt:lpstr>Primjer 7.</vt:lpstr>
      <vt:lpstr>Primjer 9.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Djeljivost u skupu cijelih brojeva  - odabrani zadatci za dodatnu nastavu matematike u OŠ</dc:title>
  <dc:creator>Ivica</dc:creator>
  <cp:lastModifiedBy>Ivica</cp:lastModifiedBy>
  <cp:revision>20</cp:revision>
  <dcterms:created xsi:type="dcterms:W3CDTF">2014-11-09T19:57:00Z</dcterms:created>
  <dcterms:modified xsi:type="dcterms:W3CDTF">2014-11-10T11:11:12Z</dcterms:modified>
</cp:coreProperties>
</file>